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2" r:id="rId7"/>
    <p:sldId id="261" r:id="rId8"/>
    <p:sldId id="263" r:id="rId9"/>
    <p:sldId id="266" r:id="rId1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A924ED8C-0056-4BB7-A8B9-D4A3C92B88E1}" type="datetimeFigureOut">
              <a:rPr lang="es-MX" smtClean="0"/>
              <a:t>27/03/2019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2593954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924ED8C-0056-4BB7-A8B9-D4A3C92B88E1}" type="datetimeFigureOut">
              <a:rPr lang="es-MX" smtClean="0"/>
              <a:t>27/03/2019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3347923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solidFill>
                  <a:schemeClr val="tx2"/>
                </a:solidFill>
              </a:defRPr>
            </a:lvl1pPr>
          </a:lstStyle>
          <a:p>
            <a:fld id="{A924ED8C-0056-4BB7-A8B9-D4A3C92B88E1}" type="datetimeFigureOut">
              <a:rPr lang="es-MX" smtClean="0"/>
              <a:t>27/03/2019</a:t>
            </a:fld>
            <a:endParaRPr lang="es-MX"/>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s-MX"/>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A727056-A601-415B-87D5-4F858F835681}" type="slidenum">
              <a:rPr lang="es-MX" smtClean="0"/>
              <a:t>‹Nº›</a:t>
            </a:fld>
            <a:endParaRPr lang="es-MX"/>
          </a:p>
        </p:txBody>
      </p:sp>
    </p:spTree>
    <p:extLst>
      <p:ext uri="{BB962C8B-B14F-4D97-AF65-F5344CB8AC3E}">
        <p14:creationId xmlns:p14="http://schemas.microsoft.com/office/powerpoint/2010/main" val="20177149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924ED8C-0056-4BB7-A8B9-D4A3C92B88E1}" type="datetimeFigureOut">
              <a:rPr lang="es-MX" smtClean="0"/>
              <a:t>27/03/2019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1437843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A924ED8C-0056-4BB7-A8B9-D4A3C92B88E1}" type="datetimeFigureOut">
              <a:rPr lang="es-MX" smtClean="0"/>
              <a:t>27/03/2019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21586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A924ED8C-0056-4BB7-A8B9-D4A3C92B88E1}" type="datetimeFigureOut">
              <a:rPr lang="es-MX" smtClean="0"/>
              <a:t>27/03/2019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294916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24ED8C-0056-4BB7-A8B9-D4A3C92B88E1}" type="datetimeFigureOut">
              <a:rPr lang="es-MX" smtClean="0"/>
              <a:t>27/03/2019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2927481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924ED8C-0056-4BB7-A8B9-D4A3C92B88E1}" type="datetimeFigureOut">
              <a:rPr lang="es-MX" smtClean="0"/>
              <a:t>27/03/2019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1481603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A924ED8C-0056-4BB7-A8B9-D4A3C92B88E1}" type="datetimeFigureOut">
              <a:rPr lang="es-MX" smtClean="0"/>
              <a:t>27/03/2019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1430526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924ED8C-0056-4BB7-A8B9-D4A3C92B88E1}" type="datetimeFigureOut">
              <a:rPr lang="es-MX" smtClean="0"/>
              <a:t>27/03/2019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3085591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A924ED8C-0056-4BB7-A8B9-D4A3C92B88E1}" type="datetimeFigureOut">
              <a:rPr lang="es-MX" smtClean="0"/>
              <a:t>27/03/2019</a:t>
            </a:fld>
            <a:endParaRPr lang="es-MX"/>
          </a:p>
        </p:txBody>
      </p:sp>
      <p:sp>
        <p:nvSpPr>
          <p:cNvPr id="5" name="Footer Placeholder 4"/>
          <p:cNvSpPr>
            <a:spLocks noGrp="1"/>
          </p:cNvSpPr>
          <p:nvPr>
            <p:ph type="ftr" sz="quarter" idx="11"/>
          </p:nvPr>
        </p:nvSpPr>
        <p:spPr>
          <a:xfrm>
            <a:off x="3776135" y="6422854"/>
            <a:ext cx="4279669" cy="365125"/>
          </a:xfrm>
        </p:spPr>
        <p:txBody>
          <a:bodyPr/>
          <a:lstStyle/>
          <a:p>
            <a:endParaRPr lang="es-MX"/>
          </a:p>
        </p:txBody>
      </p:sp>
      <p:sp>
        <p:nvSpPr>
          <p:cNvPr id="6" name="Slide Number Placeholder 5"/>
          <p:cNvSpPr>
            <a:spLocks noGrp="1"/>
          </p:cNvSpPr>
          <p:nvPr>
            <p:ph type="sldNum" sz="quarter" idx="12"/>
          </p:nvPr>
        </p:nvSpPr>
        <p:spPr>
          <a:xfrm>
            <a:off x="8073048" y="6422854"/>
            <a:ext cx="879759" cy="365125"/>
          </a:xfrm>
        </p:spPr>
        <p:txBody>
          <a:bodyPr/>
          <a:lstStyle/>
          <a:p>
            <a:fld id="{0A727056-A601-415B-87D5-4F858F835681}" type="slidenum">
              <a:rPr lang="es-MX" smtClean="0"/>
              <a:t>‹Nº›</a:t>
            </a:fld>
            <a:endParaRPr lang="es-MX"/>
          </a:p>
        </p:txBody>
      </p:sp>
    </p:spTree>
    <p:extLst>
      <p:ext uri="{BB962C8B-B14F-4D97-AF65-F5344CB8AC3E}">
        <p14:creationId xmlns:p14="http://schemas.microsoft.com/office/powerpoint/2010/main" val="382484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A924ED8C-0056-4BB7-A8B9-D4A3C92B88E1}" type="datetimeFigureOut">
              <a:rPr lang="es-MX" smtClean="0"/>
              <a:t>27/03/2019</a:t>
            </a:fld>
            <a:endParaRPr lang="es-MX"/>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s-MX"/>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0A727056-A601-415B-87D5-4F858F835681}" type="slidenum">
              <a:rPr lang="es-MX" smtClean="0"/>
              <a:t>‹Nº›</a:t>
            </a:fld>
            <a:endParaRPr lang="es-MX"/>
          </a:p>
        </p:txBody>
      </p:sp>
    </p:spTree>
    <p:extLst>
      <p:ext uri="{BB962C8B-B14F-4D97-AF65-F5344CB8AC3E}">
        <p14:creationId xmlns:p14="http://schemas.microsoft.com/office/powerpoint/2010/main" val="124998210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ecnomagazine.net/2018/11/09/tipos-de-nube-informatica/" TargetMode="External"/><Relationship Id="rId2" Type="http://schemas.openxmlformats.org/officeDocument/2006/relationships/hyperlink" Target="https://cibernat.com/articulos/computacion-en-la-nube" TargetMode="External"/><Relationship Id="rId1" Type="http://schemas.openxmlformats.org/officeDocument/2006/relationships/slideLayout" Target="../slideLayouts/slideLayout2.xml"/><Relationship Id="rId4" Type="http://schemas.openxmlformats.org/officeDocument/2006/relationships/hyperlink" Target="https://www.nobbot.com/redes/los-5-mejores-servicios-guardar-archivos-la-nu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973127" y="2501485"/>
            <a:ext cx="7478333" cy="972825"/>
          </a:xfrm>
        </p:spPr>
        <p:txBody>
          <a:bodyPr>
            <a:noAutofit/>
          </a:bodyPr>
          <a:lstStyle/>
          <a:p>
            <a:r>
              <a:rPr lang="es-MX" sz="4800" dirty="0" smtClean="0"/>
              <a:t>Computación en la nube.</a:t>
            </a:r>
            <a:endParaRPr lang="es-MX" sz="4800" dirty="0"/>
          </a:p>
        </p:txBody>
      </p:sp>
      <p:sp>
        <p:nvSpPr>
          <p:cNvPr id="3" name="Subtítulo 2"/>
          <p:cNvSpPr>
            <a:spLocks noGrp="1"/>
          </p:cNvSpPr>
          <p:nvPr>
            <p:ph type="subTitle" idx="1"/>
          </p:nvPr>
        </p:nvSpPr>
        <p:spPr>
          <a:xfrm>
            <a:off x="1140294" y="4793864"/>
            <a:ext cx="9144000" cy="1655762"/>
          </a:xfrm>
        </p:spPr>
        <p:txBody>
          <a:bodyPr>
            <a:normAutofit/>
          </a:bodyPr>
          <a:lstStyle/>
          <a:p>
            <a:r>
              <a:rPr lang="es-MX" dirty="0" smtClean="0"/>
              <a:t>Alumno: Nuñez Buenfil Victor Adrián.</a:t>
            </a:r>
          </a:p>
          <a:p>
            <a:r>
              <a:rPr lang="es-MX" dirty="0" smtClean="0"/>
              <a:t>Materia: INSTRUMENTACION Y CONSOLIDACION DE PROYECTO DE INVESTIGACION.</a:t>
            </a:r>
          </a:p>
          <a:p>
            <a:r>
              <a:rPr lang="es-MX" dirty="0" smtClean="0"/>
              <a:t>Profesora: Ileana D. Esquivel Yama.</a:t>
            </a:r>
            <a:endParaRPr lang="es-MX" dirty="0"/>
          </a:p>
        </p:txBody>
      </p:sp>
      <p:pic>
        <p:nvPicPr>
          <p:cNvPr id="2050" name="Picture 2" descr="Resultado de imagen para unid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8780" y="148651"/>
            <a:ext cx="3927028" cy="1780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953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5400" b="1" dirty="0" smtClean="0"/>
              <a:t>Definición.</a:t>
            </a:r>
            <a:endParaRPr lang="es-MX" sz="5400" b="1" dirty="0"/>
          </a:p>
        </p:txBody>
      </p:sp>
      <p:sp>
        <p:nvSpPr>
          <p:cNvPr id="3" name="Marcador de contenido 2"/>
          <p:cNvSpPr>
            <a:spLocks noGrp="1"/>
          </p:cNvSpPr>
          <p:nvPr>
            <p:ph idx="1"/>
          </p:nvPr>
        </p:nvSpPr>
        <p:spPr>
          <a:xfrm>
            <a:off x="477591" y="2250627"/>
            <a:ext cx="7030792" cy="4351338"/>
          </a:xfrm>
        </p:spPr>
        <p:txBody>
          <a:bodyPr>
            <a:normAutofit/>
          </a:bodyPr>
          <a:lstStyle/>
          <a:p>
            <a:pPr marL="0" indent="0" algn="just">
              <a:buNone/>
            </a:pPr>
            <a:r>
              <a:rPr lang="es-MX" sz="3200" dirty="0" smtClean="0"/>
              <a:t>Se denomina como la forma de proveer un servicio mediante internet de forma de hospede ya que puede estar ahí por el tiempo que se desee, el termino se viene definiendo como nube por el significado que tiene el internet al almacenar archivos.</a:t>
            </a:r>
            <a:endParaRPr lang="es-MX" sz="3200" dirty="0"/>
          </a:p>
        </p:txBody>
      </p:sp>
      <p:pic>
        <p:nvPicPr>
          <p:cNvPr id="3074" name="Picture 2" descr="Resultado de imagen para computacion en la n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0205" y="2125013"/>
            <a:ext cx="3233595" cy="2646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15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4519411" cy="1325563"/>
          </a:xfrm>
        </p:spPr>
        <p:txBody>
          <a:bodyPr>
            <a:normAutofit fontScale="90000"/>
          </a:bodyPr>
          <a:lstStyle/>
          <a:p>
            <a:r>
              <a:rPr lang="es-MX" sz="4800" b="1" dirty="0" smtClean="0"/>
              <a:t>Tipos de nubes.</a:t>
            </a:r>
            <a:endParaRPr lang="es-MX" sz="4800" b="1" dirty="0"/>
          </a:p>
        </p:txBody>
      </p:sp>
      <p:sp>
        <p:nvSpPr>
          <p:cNvPr id="3" name="Marcador de contenido 2"/>
          <p:cNvSpPr>
            <a:spLocks noGrp="1"/>
          </p:cNvSpPr>
          <p:nvPr>
            <p:ph idx="1"/>
          </p:nvPr>
        </p:nvSpPr>
        <p:spPr>
          <a:xfrm>
            <a:off x="323047" y="2786914"/>
            <a:ext cx="6167906" cy="4351338"/>
          </a:xfrm>
        </p:spPr>
        <p:txBody>
          <a:bodyPr/>
          <a:lstStyle/>
          <a:p>
            <a:pPr marL="0" indent="0" algn="just">
              <a:buNone/>
            </a:pPr>
            <a:r>
              <a:rPr lang="es-MX" b="1" dirty="0" smtClean="0"/>
              <a:t>Publica:</a:t>
            </a:r>
            <a:r>
              <a:rPr lang="es-MX" dirty="0" smtClean="0"/>
              <a:t> Varios usuarios lo usan pero no se mezcla la información. </a:t>
            </a:r>
          </a:p>
          <a:p>
            <a:pPr marL="0" indent="0" algn="just">
              <a:buNone/>
            </a:pPr>
            <a:r>
              <a:rPr lang="es-MX" b="1" dirty="0" smtClean="0"/>
              <a:t>Privadas:</a:t>
            </a:r>
            <a:r>
              <a:rPr lang="es-MX" dirty="0" smtClean="0"/>
              <a:t> Disponibles y bajo uso de un solo cliente.</a:t>
            </a:r>
          </a:p>
          <a:p>
            <a:pPr marL="0" indent="0" algn="just">
              <a:buNone/>
            </a:pPr>
            <a:r>
              <a:rPr lang="es-MX" b="1" dirty="0" smtClean="0"/>
              <a:t>Hibridas:</a:t>
            </a:r>
            <a:r>
              <a:rPr lang="es-MX" dirty="0"/>
              <a:t> </a:t>
            </a:r>
            <a:r>
              <a:rPr lang="es-MX" dirty="0" smtClean="0"/>
              <a:t>El cliente controla una parte y junto con los demás.</a:t>
            </a:r>
          </a:p>
          <a:p>
            <a:pPr marL="0" indent="0" algn="just">
              <a:buNone/>
            </a:pPr>
            <a:r>
              <a:rPr lang="es-MX" b="1" dirty="0" smtClean="0"/>
              <a:t>Comunitaria:</a:t>
            </a:r>
            <a:r>
              <a:rPr lang="es-MX" dirty="0" smtClean="0"/>
              <a:t> Son las que tienen una función o propósito común.</a:t>
            </a:r>
          </a:p>
          <a:p>
            <a:pPr marL="0" indent="0">
              <a:buNone/>
            </a:pPr>
            <a:endParaRPr lang="es-MX" dirty="0" smtClean="0"/>
          </a:p>
          <a:p>
            <a:pPr marL="0" indent="0">
              <a:buNone/>
            </a:pPr>
            <a:endParaRPr lang="es-MX" dirty="0"/>
          </a:p>
        </p:txBody>
      </p:sp>
      <p:pic>
        <p:nvPicPr>
          <p:cNvPr id="4098" name="Picture 2" descr="Resultado de imagen para computacion en la n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7015" y="2691685"/>
            <a:ext cx="4951729" cy="3124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89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5124718" cy="1325563"/>
          </a:xfrm>
        </p:spPr>
        <p:txBody>
          <a:bodyPr>
            <a:normAutofit fontScale="90000"/>
          </a:bodyPr>
          <a:lstStyle/>
          <a:p>
            <a:r>
              <a:rPr lang="es-MX" sz="4800" b="1" dirty="0" smtClean="0"/>
              <a:t>Tipos de servicios.</a:t>
            </a:r>
            <a:endParaRPr lang="es-MX" sz="4800" b="1" dirty="0"/>
          </a:p>
        </p:txBody>
      </p:sp>
      <p:sp>
        <p:nvSpPr>
          <p:cNvPr id="3" name="Marcador de contenido 2"/>
          <p:cNvSpPr>
            <a:spLocks noGrp="1"/>
          </p:cNvSpPr>
          <p:nvPr>
            <p:ph idx="1"/>
          </p:nvPr>
        </p:nvSpPr>
        <p:spPr>
          <a:xfrm>
            <a:off x="460375" y="2299550"/>
            <a:ext cx="10409351" cy="4351338"/>
          </a:xfrm>
        </p:spPr>
        <p:txBody>
          <a:bodyPr>
            <a:noAutofit/>
          </a:bodyPr>
          <a:lstStyle/>
          <a:p>
            <a:pPr marL="0" indent="0" algn="just">
              <a:buNone/>
            </a:pPr>
            <a:r>
              <a:rPr lang="es-MX" sz="3200" b="1" dirty="0" smtClean="0"/>
              <a:t>Infraestructura como servicio (IaaS): </a:t>
            </a:r>
            <a:r>
              <a:rPr lang="es-MX" sz="3200" dirty="0" smtClean="0"/>
              <a:t>Su acceso es por internet y es utilizado para almacenamiento de pago por uso.</a:t>
            </a:r>
          </a:p>
          <a:p>
            <a:pPr marL="0" indent="0" algn="just">
              <a:buNone/>
            </a:pPr>
            <a:r>
              <a:rPr lang="es-MX" sz="3200" b="1" dirty="0" smtClean="0"/>
              <a:t>Plataforma como servicio (PaaS): </a:t>
            </a:r>
            <a:r>
              <a:rPr lang="es-MX" sz="3200" dirty="0" smtClean="0"/>
              <a:t>Ofrece una serie de herramientas para crear u hospedar aplicaciones en la web.</a:t>
            </a:r>
          </a:p>
          <a:p>
            <a:pPr marL="0" indent="0" algn="just">
              <a:buNone/>
            </a:pPr>
            <a:r>
              <a:rPr lang="es-MX" sz="3200" b="1" dirty="0" smtClean="0"/>
              <a:t>Software como servicio (SaaS):</a:t>
            </a:r>
            <a:r>
              <a:rPr lang="es-MX" sz="3200" dirty="0" smtClean="0"/>
              <a:t> Sirven para hospedar y así poder tener las mismas funciones en distintos dispositivos.</a:t>
            </a:r>
          </a:p>
          <a:p>
            <a:pPr marL="0" indent="0">
              <a:buNone/>
            </a:pPr>
            <a:endParaRPr lang="es-MX" sz="2400" dirty="0"/>
          </a:p>
        </p:txBody>
      </p:sp>
      <p:sp>
        <p:nvSpPr>
          <p:cNvPr id="4" name="AutoShape 2" descr="Resultado de imagen para computacion en la nube tipos de servici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205799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5 mejores servicios de la nube.</a:t>
            </a:r>
            <a:endParaRPr lang="es-MX" b="1" dirty="0"/>
          </a:p>
        </p:txBody>
      </p:sp>
      <p:sp>
        <p:nvSpPr>
          <p:cNvPr id="4" name="CuadroTexto 3"/>
          <p:cNvSpPr txBox="1"/>
          <p:nvPr/>
        </p:nvSpPr>
        <p:spPr>
          <a:xfrm>
            <a:off x="1755315" y="1909629"/>
            <a:ext cx="8679287" cy="5693866"/>
          </a:xfrm>
          <a:prstGeom prst="rect">
            <a:avLst/>
          </a:prstGeom>
          <a:noFill/>
        </p:spPr>
        <p:txBody>
          <a:bodyPr wrap="square" rtlCol="0">
            <a:spAutoFit/>
          </a:bodyPr>
          <a:lstStyle/>
          <a:p>
            <a:pPr algn="just"/>
            <a:r>
              <a:rPr lang="es-MX" sz="2800" b="1" dirty="0" smtClean="0"/>
              <a:t>Google:</a:t>
            </a:r>
            <a:r>
              <a:rPr lang="es-MX" sz="2800" dirty="0" smtClean="0"/>
              <a:t> Es de las plataformas mas conocidas que   almacenamiento de la nube.</a:t>
            </a:r>
          </a:p>
          <a:p>
            <a:pPr algn="just"/>
            <a:endParaRPr lang="es-MX" sz="2800" b="1" dirty="0" smtClean="0"/>
          </a:p>
          <a:p>
            <a:pPr algn="just"/>
            <a:r>
              <a:rPr lang="es-MX" sz="2800" b="1" dirty="0" smtClean="0"/>
              <a:t>Amazon:</a:t>
            </a:r>
            <a:r>
              <a:rPr lang="es-MX" sz="2800" dirty="0" smtClean="0"/>
              <a:t> De igual forma tiene su nube para sus usuarios.</a:t>
            </a:r>
          </a:p>
          <a:p>
            <a:pPr algn="just"/>
            <a:endParaRPr lang="es-MX" sz="2800" b="1" dirty="0" smtClean="0"/>
          </a:p>
          <a:p>
            <a:pPr algn="just"/>
            <a:r>
              <a:rPr lang="es-MX" sz="2800" b="1" dirty="0" smtClean="0"/>
              <a:t>Microsoft:</a:t>
            </a:r>
            <a:r>
              <a:rPr lang="es-MX" sz="2800" dirty="0" smtClean="0"/>
              <a:t> De las mas populares.</a:t>
            </a:r>
          </a:p>
          <a:p>
            <a:pPr algn="just"/>
            <a:endParaRPr lang="es-MX" sz="2800" b="1" dirty="0" smtClean="0"/>
          </a:p>
          <a:p>
            <a:pPr algn="just"/>
            <a:r>
              <a:rPr lang="es-MX" sz="2800" b="1" dirty="0" smtClean="0"/>
              <a:t>Apple: </a:t>
            </a:r>
            <a:r>
              <a:rPr lang="es-MX" sz="2800" dirty="0" smtClean="0"/>
              <a:t>La marca así como tiene sus productos y sistemas operativos de igual forma tiene su nube.</a:t>
            </a:r>
          </a:p>
          <a:p>
            <a:pPr algn="just"/>
            <a:endParaRPr lang="es-MX" sz="2800" b="1" dirty="0" smtClean="0"/>
          </a:p>
          <a:p>
            <a:pPr algn="just"/>
            <a:r>
              <a:rPr lang="es-MX" sz="2800" b="1" dirty="0" smtClean="0"/>
              <a:t>Dropbox Inc: </a:t>
            </a:r>
            <a:r>
              <a:rPr lang="es-MX" sz="2800" dirty="0" smtClean="0"/>
              <a:t>La empresa genera su propia nube.</a:t>
            </a:r>
          </a:p>
          <a:p>
            <a:endParaRPr lang="es-MX" sz="2800" dirty="0" smtClean="0"/>
          </a:p>
          <a:p>
            <a:pPr algn="just"/>
            <a:endParaRPr lang="es-MX" sz="2800" dirty="0" smtClean="0"/>
          </a:p>
        </p:txBody>
      </p:sp>
    </p:spTree>
    <p:extLst>
      <p:ext uri="{BB962C8B-B14F-4D97-AF65-F5344CB8AC3E}">
        <p14:creationId xmlns:p14="http://schemas.microsoft.com/office/powerpoint/2010/main" val="271873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5 mejores plataformas para almacenamiento en la nube.</a:t>
            </a:r>
            <a:endParaRPr lang="es-MX" b="1" dirty="0"/>
          </a:p>
        </p:txBody>
      </p:sp>
      <p:sp>
        <p:nvSpPr>
          <p:cNvPr id="3" name="Marcador de contenido 2"/>
          <p:cNvSpPr>
            <a:spLocks noGrp="1"/>
          </p:cNvSpPr>
          <p:nvPr>
            <p:ph idx="1"/>
          </p:nvPr>
        </p:nvSpPr>
        <p:spPr>
          <a:xfrm>
            <a:off x="275334" y="2063884"/>
            <a:ext cx="11639250" cy="4678206"/>
          </a:xfrm>
        </p:spPr>
        <p:txBody>
          <a:bodyPr>
            <a:normAutofit/>
          </a:bodyPr>
          <a:lstStyle/>
          <a:p>
            <a:pPr marL="0" indent="0" algn="just">
              <a:buNone/>
            </a:pPr>
            <a:r>
              <a:rPr lang="es-MX" sz="3200" b="1" dirty="0" smtClean="0"/>
              <a:t>Dropbox:</a:t>
            </a:r>
            <a:r>
              <a:rPr lang="es-MX" sz="3200" dirty="0" smtClean="0"/>
              <a:t> Es compatible con muchas plataformas.</a:t>
            </a:r>
          </a:p>
          <a:p>
            <a:pPr marL="0" indent="0" algn="just">
              <a:buNone/>
            </a:pPr>
            <a:r>
              <a:rPr lang="es-MX" sz="3200" b="1" dirty="0" smtClean="0"/>
              <a:t>Google Drive: </a:t>
            </a:r>
            <a:r>
              <a:rPr lang="es-MX" sz="3200" dirty="0" smtClean="0"/>
              <a:t>Si usas Gmail o YouTube, tienes cuenta de Drive.</a:t>
            </a:r>
          </a:p>
          <a:p>
            <a:pPr marL="0" indent="0" algn="just">
              <a:buNone/>
            </a:pPr>
            <a:r>
              <a:rPr lang="es-MX" sz="3200" b="1" dirty="0" smtClean="0"/>
              <a:t>pCloud: </a:t>
            </a:r>
            <a:r>
              <a:rPr lang="es-MX" sz="3200" dirty="0" smtClean="0"/>
              <a:t>Al abrir una cuenta te da 10GB de almacenamiento gratuito.</a:t>
            </a:r>
          </a:p>
          <a:p>
            <a:pPr marL="0" indent="0" algn="just">
              <a:buNone/>
            </a:pPr>
            <a:r>
              <a:rPr lang="es-MX" sz="3200" b="1" dirty="0" smtClean="0"/>
              <a:t>OneDrive de Microsoft: </a:t>
            </a:r>
            <a:r>
              <a:rPr lang="es-MX" sz="3200" dirty="0" smtClean="0"/>
              <a:t>Viene con Windows 10, es de las nubes mas fáciles.</a:t>
            </a:r>
          </a:p>
          <a:p>
            <a:pPr marL="0" indent="0" algn="just">
              <a:buNone/>
            </a:pPr>
            <a:r>
              <a:rPr lang="es-MX" sz="3200" b="1" dirty="0" smtClean="0"/>
              <a:t>Amazon Drive: </a:t>
            </a:r>
            <a:r>
              <a:rPr lang="es-MX" sz="3200" dirty="0" smtClean="0"/>
              <a:t>Es una variante de este empresa.</a:t>
            </a:r>
            <a:endParaRPr lang="es-MX" sz="3200" dirty="0"/>
          </a:p>
        </p:txBody>
      </p:sp>
    </p:spTree>
    <p:extLst>
      <p:ext uri="{BB962C8B-B14F-4D97-AF65-F5344CB8AC3E}">
        <p14:creationId xmlns:p14="http://schemas.microsoft.com/office/powerpoint/2010/main" val="1501003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Ejemplos.</a:t>
            </a:r>
            <a:endParaRPr lang="es-MX" b="1" dirty="0"/>
          </a:p>
        </p:txBody>
      </p:sp>
      <p:sp>
        <p:nvSpPr>
          <p:cNvPr id="3" name="Marcador de contenido 2"/>
          <p:cNvSpPr>
            <a:spLocks noGrp="1"/>
          </p:cNvSpPr>
          <p:nvPr>
            <p:ph idx="1"/>
          </p:nvPr>
        </p:nvSpPr>
        <p:spPr>
          <a:xfrm>
            <a:off x="490470" y="2334632"/>
            <a:ext cx="6747455" cy="4351338"/>
          </a:xfrm>
        </p:spPr>
        <p:txBody>
          <a:bodyPr>
            <a:normAutofit/>
          </a:bodyPr>
          <a:lstStyle/>
          <a:p>
            <a:pPr marL="0" indent="0" algn="just">
              <a:buNone/>
            </a:pPr>
            <a:r>
              <a:rPr lang="es-MX" sz="3200" b="1" dirty="0" smtClean="0"/>
              <a:t>Procesos empresariales: </a:t>
            </a:r>
            <a:r>
              <a:rPr lang="es-MX" sz="3200" dirty="0" smtClean="0"/>
              <a:t>se utiliza para tener una base de datos de los clientes, su planeación para así mismo tener una copia de seguridad y poder tener esa información al alcance de quien lo desee en el momento que sea.</a:t>
            </a:r>
          </a:p>
        </p:txBody>
      </p:sp>
      <p:pic>
        <p:nvPicPr>
          <p:cNvPr id="6146" name="Picture 2" descr="Resultado de imagen para procesos empresaria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865" y="2334632"/>
            <a:ext cx="3979304" cy="2652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761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Conclusión.</a:t>
            </a:r>
            <a:endParaRPr lang="es-MX" b="1" dirty="0"/>
          </a:p>
        </p:txBody>
      </p:sp>
      <p:sp>
        <p:nvSpPr>
          <p:cNvPr id="3" name="Marcador de contenido 2"/>
          <p:cNvSpPr>
            <a:spLocks noGrp="1"/>
          </p:cNvSpPr>
          <p:nvPr>
            <p:ph idx="1"/>
          </p:nvPr>
        </p:nvSpPr>
        <p:spPr>
          <a:xfrm>
            <a:off x="838200" y="2527814"/>
            <a:ext cx="6283817" cy="3106984"/>
          </a:xfrm>
        </p:spPr>
        <p:txBody>
          <a:bodyPr>
            <a:noAutofit/>
          </a:bodyPr>
          <a:lstStyle/>
          <a:p>
            <a:pPr marL="0" indent="0" algn="just">
              <a:buNone/>
            </a:pPr>
            <a:r>
              <a:rPr lang="es-MX" sz="3200" dirty="0"/>
              <a:t>L</a:t>
            </a:r>
            <a:r>
              <a:rPr lang="es-MX" sz="3200" dirty="0" smtClean="0"/>
              <a:t>a nube nos a permitido poder tener la información de forma rápida, poder guardarla y reutilizarla cuando se desee, por eso muchas empresas y personas la usan, por su facilidad y gran capacidad de uso.</a:t>
            </a:r>
            <a:endParaRPr lang="es-MX" sz="3200" dirty="0"/>
          </a:p>
        </p:txBody>
      </p:sp>
      <p:pic>
        <p:nvPicPr>
          <p:cNvPr id="7170" name="Picture 2" descr="Resultado de imagen para la nube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0172" y="2052526"/>
            <a:ext cx="3218690" cy="3218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191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Referencias.</a:t>
            </a:r>
            <a:endParaRPr lang="es-MX" b="1" dirty="0"/>
          </a:p>
        </p:txBody>
      </p:sp>
      <p:sp>
        <p:nvSpPr>
          <p:cNvPr id="3" name="Marcador de contenido 2"/>
          <p:cNvSpPr>
            <a:spLocks noGrp="1"/>
          </p:cNvSpPr>
          <p:nvPr>
            <p:ph idx="1"/>
          </p:nvPr>
        </p:nvSpPr>
        <p:spPr/>
        <p:txBody>
          <a:bodyPr/>
          <a:lstStyle/>
          <a:p>
            <a:pPr marL="0" indent="0">
              <a:buNone/>
            </a:pPr>
            <a:r>
              <a:rPr lang="es-MX" dirty="0" smtClean="0"/>
              <a:t>- S.A</a:t>
            </a:r>
            <a:r>
              <a:rPr lang="es-MX" dirty="0"/>
              <a:t>.. (S.F.). Computación en la nube. 6/03/2019, de CIBERNAT Sitio web: </a:t>
            </a:r>
            <a:r>
              <a:rPr lang="es-MX" dirty="0">
                <a:hlinkClick r:id="rId2"/>
              </a:rPr>
              <a:t>https://</a:t>
            </a:r>
            <a:r>
              <a:rPr lang="es-MX" dirty="0" smtClean="0">
                <a:hlinkClick r:id="rId2"/>
              </a:rPr>
              <a:t>cibernat.com/articulos/computacion-en-la-nube</a:t>
            </a:r>
            <a:endParaRPr lang="es-MX" dirty="0" smtClean="0"/>
          </a:p>
          <a:p>
            <a:pPr marL="0" indent="0">
              <a:buNone/>
            </a:pPr>
            <a:r>
              <a:rPr lang="es-MX" dirty="0" smtClean="0"/>
              <a:t>- TecnoMagazine</a:t>
            </a:r>
            <a:r>
              <a:rPr lang="es-MX" dirty="0"/>
              <a:t>. (9/11/2018). Tipos de Nube Informática.. 6/03/2019, de TecnoMagazine Sitio web: </a:t>
            </a:r>
            <a:r>
              <a:rPr lang="es-MX" dirty="0">
                <a:hlinkClick r:id="rId3"/>
              </a:rPr>
              <a:t>https://tecnomagazine.net/2018/11/09/tipos-de-nube-informatica</a:t>
            </a:r>
            <a:r>
              <a:rPr lang="es-MX" dirty="0" smtClean="0">
                <a:hlinkClick r:id="rId3"/>
              </a:rPr>
              <a:t>/</a:t>
            </a:r>
            <a:endParaRPr lang="es-MX" dirty="0" smtClean="0"/>
          </a:p>
          <a:p>
            <a:pPr marL="0" indent="0">
              <a:buNone/>
            </a:pPr>
            <a:r>
              <a:rPr lang="es-MX" dirty="0" smtClean="0"/>
              <a:t>- EDITORIAL </a:t>
            </a:r>
            <a:r>
              <a:rPr lang="es-MX" dirty="0"/>
              <a:t>NOBBOT. (2/03/2018). LOS MEJORES SERVICIOS EN LA NUBE.. 6/03/2019, de NOBBOT Sitio web: </a:t>
            </a:r>
            <a:r>
              <a:rPr lang="es-MX" dirty="0">
                <a:hlinkClick r:id="rId4"/>
              </a:rPr>
              <a:t>https://www.nobbot.com/redes/los-5-mejores-servicios-guardar-archivos-la-nube</a:t>
            </a:r>
            <a:r>
              <a:rPr lang="es-MX" dirty="0" smtClean="0">
                <a:hlinkClick r:id="rId4"/>
              </a:rPr>
              <a:t>/</a:t>
            </a:r>
            <a:endParaRPr lang="es-MX" dirty="0" smtClean="0"/>
          </a:p>
          <a:p>
            <a:pPr marL="0" indent="0">
              <a:buNone/>
            </a:pPr>
            <a:endParaRPr lang="es-MX" dirty="0"/>
          </a:p>
        </p:txBody>
      </p:sp>
    </p:spTree>
    <p:extLst>
      <p:ext uri="{BB962C8B-B14F-4D97-AF65-F5344CB8AC3E}">
        <p14:creationId xmlns:p14="http://schemas.microsoft.com/office/powerpoint/2010/main" val="1310764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 bandas">
  <a:themeElements>
    <a:clrScheme name="Con bandas">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Con banda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n bandas">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Con bandas</Template>
  <TotalTime>122</TotalTime>
  <Words>489</Words>
  <Application>Microsoft Office PowerPoint</Application>
  <PresentationFormat>Panorámica</PresentationFormat>
  <Paragraphs>39</Paragraphs>
  <Slides>9</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9</vt:i4>
      </vt:variant>
    </vt:vector>
  </HeadingPairs>
  <TitlesOfParts>
    <vt:vector size="12" baseType="lpstr">
      <vt:lpstr>Corbel</vt:lpstr>
      <vt:lpstr>Wingdings</vt:lpstr>
      <vt:lpstr>Con bandas</vt:lpstr>
      <vt:lpstr>Computación en la nube.</vt:lpstr>
      <vt:lpstr>Definición.</vt:lpstr>
      <vt:lpstr>Tipos de nubes.</vt:lpstr>
      <vt:lpstr>Tipos de servicios.</vt:lpstr>
      <vt:lpstr>5 mejores servicios de la nube.</vt:lpstr>
      <vt:lpstr>5 mejores plataformas para almacenamiento en la nube.</vt:lpstr>
      <vt:lpstr>Ejemplos.</vt:lpstr>
      <vt:lpstr>Conclusión.</vt:lpstr>
      <vt:lpstr>Referencias.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Computación en la nube.</dc:title>
  <dc:creator>Victor Nuñez Buenfil</dc:creator>
  <cp:lastModifiedBy>Victor Nuñez Buenfil</cp:lastModifiedBy>
  <cp:revision>27</cp:revision>
  <dcterms:created xsi:type="dcterms:W3CDTF">2019-03-07T00:19:26Z</dcterms:created>
  <dcterms:modified xsi:type="dcterms:W3CDTF">2019-03-28T01:23:00Z</dcterms:modified>
</cp:coreProperties>
</file>